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9" r:id="rId5"/>
  </p:sldMasterIdLst>
  <p:notesMasterIdLst>
    <p:notesMasterId r:id="rId20"/>
  </p:notesMasterIdLst>
  <p:handoutMasterIdLst>
    <p:handoutMasterId r:id="rId21"/>
  </p:handoutMasterIdLst>
  <p:sldIdLst>
    <p:sldId id="310" r:id="rId6"/>
    <p:sldId id="311" r:id="rId7"/>
    <p:sldId id="296" r:id="rId8"/>
    <p:sldId id="297" r:id="rId9"/>
    <p:sldId id="298" r:id="rId10"/>
    <p:sldId id="303" r:id="rId11"/>
    <p:sldId id="299" r:id="rId12"/>
    <p:sldId id="312" r:id="rId13"/>
    <p:sldId id="306" r:id="rId14"/>
    <p:sldId id="304" r:id="rId15"/>
    <p:sldId id="314" r:id="rId16"/>
    <p:sldId id="305" r:id="rId17"/>
    <p:sldId id="308" r:id="rId18"/>
    <p:sldId id="313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0" autoAdjust="0"/>
    <p:restoredTop sz="88538" autoAdjust="0"/>
  </p:normalViewPr>
  <p:slideViewPr>
    <p:cSldViewPr>
      <p:cViewPr varScale="1">
        <p:scale>
          <a:sx n="76" d="100"/>
          <a:sy n="76" d="100"/>
        </p:scale>
        <p:origin x="18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466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601" cy="464610"/>
          </a:xfrm>
          <a:prstGeom prst="rect">
            <a:avLst/>
          </a:prstGeom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04" y="1"/>
            <a:ext cx="3037601" cy="464610"/>
          </a:xfrm>
          <a:prstGeom prst="rect">
            <a:avLst/>
          </a:prstGeom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A37628-DAD5-41E2-8195-50D009065348}" type="datetimeFigureOut">
              <a:rPr lang="en-US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88"/>
            <a:ext cx="3037601" cy="464610"/>
          </a:xfrm>
          <a:prstGeom prst="rect">
            <a:avLst/>
          </a:prstGeom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04" y="8829688"/>
            <a:ext cx="3037601" cy="464610"/>
          </a:xfrm>
          <a:prstGeom prst="rect">
            <a:avLst/>
          </a:prstGeom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F84CD2-4C81-4EA8-AC56-9EE22BF9A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601" cy="464610"/>
          </a:xfrm>
          <a:prstGeom prst="rect">
            <a:avLst/>
          </a:prstGeom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04" y="1"/>
            <a:ext cx="3037601" cy="464610"/>
          </a:xfrm>
          <a:prstGeom prst="rect">
            <a:avLst/>
          </a:prstGeom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227373-0709-403E-BB16-C932719EBDBF}" type="datetimeFigureOut">
              <a:rPr lang="en-US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5325"/>
            <a:ext cx="4651375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01" y="4414846"/>
            <a:ext cx="5608798" cy="4183590"/>
          </a:xfrm>
          <a:prstGeom prst="rect">
            <a:avLst/>
          </a:prstGeom>
        </p:spPr>
        <p:txBody>
          <a:bodyPr vert="horz" lIns="93158" tIns="46580" rIns="93158" bIns="4658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88"/>
            <a:ext cx="3037601" cy="464610"/>
          </a:xfrm>
          <a:prstGeom prst="rect">
            <a:avLst/>
          </a:prstGeom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04" y="8829688"/>
            <a:ext cx="3037601" cy="464610"/>
          </a:xfrm>
          <a:prstGeom prst="rect">
            <a:avLst/>
          </a:prstGeom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40A944-756D-41E0-BF2E-E77EE7EA1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26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3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97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83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17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5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0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3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8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55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7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28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0540A944-756D-41E0-BF2E-E77EE7EA1FF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6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4833-FB79-48B5-88F0-FF547B5F5349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B2ACA0D-A350-42A2-803B-014FF8F0A4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5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84F44-C4BC-401A-AF7B-E2E9E7BD8B50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FEBB8C6-DE8C-4E55-A330-05C3B3A14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53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84F44-C4BC-401A-AF7B-E2E9E7BD8B50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FEBB8C6-DE8C-4E55-A330-05C3B3A14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81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84F44-C4BC-401A-AF7B-E2E9E7BD8B50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FEBB8C6-DE8C-4E55-A330-05C3B3A14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94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84F44-C4BC-401A-AF7B-E2E9E7BD8B50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FEBB8C6-DE8C-4E55-A330-05C3B3A14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511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84F44-C4BC-401A-AF7B-E2E9E7BD8B50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FEBB8C6-DE8C-4E55-A330-05C3B3A14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41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EAA7A0-DD6F-4F4E-84BA-D57E22A408D5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41B4E-F87A-4600-9A02-9D1D6E7675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50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0C706-2B6A-4300-955A-0A442A09747F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19C31-A5B3-4701-A337-5EEB7B7CDA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41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87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8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9ACC5-3902-4AAC-BDFB-AD22766382F8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71EEE-4AC0-4AE2-B07B-F9BEA92B09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27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20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2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4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90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32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6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1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D2C9-3F8C-4916-A5A7-BD15DB62E715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57759BD-20A5-465C-9504-DE17A134CE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26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B19D7-90E0-4A2F-B8D1-41DFD66CDAA6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FED6A56-F4C3-4901-B582-79E28B2BB2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34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15636" y="561112"/>
            <a:ext cx="6589200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449397-0CA1-48FE-8B81-F3ED7FA0289A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C813D9F-F1BF-4F31-812B-756D1B495D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339436" cy="1305383"/>
          </a:xfrm>
          <a:prstGeom prst="rect">
            <a:avLst/>
          </a:prstGeom>
        </p:spPr>
      </p:pic>
      <p:pic>
        <p:nvPicPr>
          <p:cNvPr id="13" name="Picture 14" descr="\\PPCMS-FILE002\Users\KEmmot\Home\My Pictures\2000px-USCG_S_W_sv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3361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4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7DC2B-7D64-441B-A09B-A05F86D747F5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76256-4A18-4AF0-88AB-FC24849C96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26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28434F-1285-4A97-924C-14A5120D81F9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9B936-BFA1-45F3-8B5D-3737C7D30D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3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572FC-8791-48F0-BCC7-055D461C9548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1A567-91F1-4612-AFE0-FED2616B1D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2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968F2-A5A2-4FA3-8702-61BE62702A0D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6969F57-CBFA-4226-83F1-49F295B82B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9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084F44-C4BC-401A-AF7B-E2E9E7BD8B50}" type="datetimeFigureOut">
              <a:rPr lang="en-US" smtClean="0"/>
              <a:pPr>
                <a:defRPr/>
              </a:pPr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FEBB8C6-DE8C-4E55-A330-05C3B3A140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50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3BDD3-68BC-4421-AE8C-5F6B5DA99D8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43C5-0A13-4E0F-89C2-5CC17F8E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5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61112"/>
            <a:ext cx="9144000" cy="734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</a:rPr>
              <a:t>Pay and Personnel Center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3656345" cy="3563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372" y="50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CAPT Derek Smith</a:t>
            </a:r>
          </a:p>
          <a:p>
            <a:pPr algn="ctr"/>
            <a:r>
              <a:rPr lang="en-US" dirty="0"/>
              <a:t>Commanding Officer</a:t>
            </a:r>
          </a:p>
        </p:txBody>
      </p:sp>
    </p:spTree>
    <p:extLst>
      <p:ext uri="{BB962C8B-B14F-4D97-AF65-F5344CB8AC3E}">
        <p14:creationId xmlns:p14="http://schemas.microsoft.com/office/powerpoint/2010/main" val="319233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Customer Response Team (CRT)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266700" y="2209800"/>
            <a:ext cx="8610600" cy="3733800"/>
          </a:xfrm>
        </p:spPr>
        <p:txBody>
          <a:bodyPr>
            <a:normAutofit lnSpcReduction="10000"/>
          </a:bodyPr>
          <a:lstStyle/>
          <a:p>
            <a:r>
              <a:rPr lang="en-US" sz="2300" dirty="0"/>
              <a:t>Created to increase interaction with customers</a:t>
            </a:r>
          </a:p>
          <a:p>
            <a:r>
              <a:rPr lang="en-US" sz="2300" dirty="0"/>
              <a:t>Reduces the need for repeat calls</a:t>
            </a:r>
          </a:p>
          <a:p>
            <a:r>
              <a:rPr lang="en-US" sz="2300" dirty="0"/>
              <a:t>Sequence:</a:t>
            </a:r>
          </a:p>
          <a:p>
            <a:pPr lvl="1"/>
            <a:r>
              <a:rPr lang="en-US" dirty="0"/>
              <a:t>Tier 1 request are handled by PPC Call Center</a:t>
            </a:r>
          </a:p>
          <a:p>
            <a:pPr lvl="1"/>
            <a:r>
              <a:rPr lang="en-US" dirty="0"/>
              <a:t>Tier 2 requests go to Customer Response Team to solve or manage expectations</a:t>
            </a:r>
          </a:p>
          <a:p>
            <a:pPr lvl="1"/>
            <a:r>
              <a:rPr lang="en-US" dirty="0"/>
              <a:t>Tracked through case management software</a:t>
            </a:r>
          </a:p>
          <a:p>
            <a:pPr lvl="1"/>
            <a:r>
              <a:rPr lang="en-US" dirty="0"/>
              <a:t>Call back requests go to CRT</a:t>
            </a:r>
          </a:p>
          <a:p>
            <a:pPr lvl="1"/>
            <a:r>
              <a:rPr lang="en-US" dirty="0"/>
              <a:t>All correspondence is scanned and attached to ticket by CRT</a:t>
            </a:r>
          </a:p>
          <a:p>
            <a:r>
              <a:rPr lang="en-US" sz="2100" dirty="0"/>
              <a:t>Developing metrics</a:t>
            </a:r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5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62" y="76200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RET-2 to RET-1 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8610600" cy="3577634"/>
          </a:xfrm>
        </p:spPr>
        <p:txBody>
          <a:bodyPr>
            <a:normAutofit/>
          </a:bodyPr>
          <a:lstStyle/>
          <a:p>
            <a:r>
              <a:rPr lang="en-US" dirty="0"/>
              <a:t>Case management software now used to track RET-2 to RET-1 </a:t>
            </a:r>
          </a:p>
          <a:p>
            <a:pPr lvl="1"/>
            <a:r>
              <a:rPr lang="en-US" dirty="0"/>
              <a:t>Increases inter-branch collaboration and communication</a:t>
            </a:r>
          </a:p>
          <a:p>
            <a:r>
              <a:rPr lang="en-US" dirty="0"/>
              <a:t>Increased communication with customers to confirm receipt of critical documents like DD 2656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6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500" y="680913"/>
            <a:ext cx="658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Case Management Software (</a:t>
            </a:r>
            <a:r>
              <a:rPr lang="en-US" b="1" dirty="0" err="1">
                <a:solidFill>
                  <a:srgbClr val="0070C0"/>
                </a:solidFill>
              </a:rPr>
              <a:t>Ivanti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304800" y="2286000"/>
            <a:ext cx="8610600" cy="3577634"/>
          </a:xfrm>
        </p:spPr>
        <p:txBody>
          <a:bodyPr>
            <a:normAutofit/>
          </a:bodyPr>
          <a:lstStyle/>
          <a:p>
            <a:r>
              <a:rPr lang="en-US" dirty="0"/>
              <a:t>RAS has converted to </a:t>
            </a:r>
            <a:r>
              <a:rPr lang="en-US" dirty="0" err="1"/>
              <a:t>Ivanti</a:t>
            </a:r>
            <a:r>
              <a:rPr lang="en-US" dirty="0"/>
              <a:t> to track customer tickets</a:t>
            </a:r>
          </a:p>
          <a:p>
            <a:r>
              <a:rPr lang="en-US" dirty="0"/>
              <a:t>Eliminates the need to print cases on paper</a:t>
            </a:r>
          </a:p>
          <a:p>
            <a:r>
              <a:rPr lang="en-US" dirty="0"/>
              <a:t>Easier to track</a:t>
            </a:r>
          </a:p>
          <a:p>
            <a:r>
              <a:rPr lang="en-US" dirty="0"/>
              <a:t>Improves communication between branches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0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500" y="680913"/>
            <a:ext cx="658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Self Service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12954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30%  of all requests coming to PPC can be performed through DA Self Service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1219201"/>
            <a:ext cx="4572000" cy="55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500" y="680913"/>
            <a:ext cx="658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5053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61112"/>
            <a:ext cx="9144000" cy="734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/>
              <a:t>Pay and Personnel Center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628" y="2438400"/>
            <a:ext cx="9144000" cy="2057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</a:rPr>
              <a:t>Retired and Annuitant Services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/>
              <a:t>Automated Error Worksheets</a:t>
            </a:r>
          </a:p>
          <a:p>
            <a:pPr algn="ctr"/>
            <a:r>
              <a:rPr lang="en-US" sz="2400" b="1" dirty="0"/>
              <a:t>RAS Optimization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14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PPC/RAS By the Numbers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1371600" y="2514600"/>
            <a:ext cx="7696200" cy="35776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35 RAS staff members serve: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55,837 Retirees</a:t>
            </a:r>
          </a:p>
          <a:p>
            <a:r>
              <a:rPr lang="en-US" sz="2400" b="1" dirty="0"/>
              <a:t>  7,566 Annuitants</a:t>
            </a:r>
          </a:p>
          <a:p>
            <a:r>
              <a:rPr lang="en-US" sz="2400" b="1" dirty="0"/>
              <a:t>  4,119 Former Spouses (FSPA)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(Numbers include USCG, NOAA, and USPHS)</a:t>
            </a:r>
          </a:p>
        </p:txBody>
      </p:sp>
    </p:spTree>
    <p:extLst>
      <p:ext uri="{BB962C8B-B14F-4D97-AF65-F5344CB8AC3E}">
        <p14:creationId xmlns:p14="http://schemas.microsoft.com/office/powerpoint/2010/main" val="320384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VA COMPENSATION AND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AUDIT ERROR WORKSHEETS (AEWs)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304800" y="2183524"/>
            <a:ext cx="8610600" cy="3455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Updates</a:t>
            </a:r>
            <a:r>
              <a:rPr lang="en-US" sz="2000" dirty="0"/>
              <a:t>: </a:t>
            </a:r>
          </a:p>
          <a:p>
            <a:r>
              <a:rPr lang="en-US" sz="2000" dirty="0"/>
              <a:t>The two year backlog is gone</a:t>
            </a:r>
          </a:p>
          <a:p>
            <a:pPr lvl="1"/>
            <a:r>
              <a:rPr lang="en-US" sz="1800" dirty="0"/>
              <a:t>Approximately 6000 backlog in 2020</a:t>
            </a:r>
          </a:p>
          <a:p>
            <a:pPr lvl="1"/>
            <a:r>
              <a:rPr lang="en-US" sz="1800" dirty="0"/>
              <a:t>Zero backlog in 2022</a:t>
            </a:r>
          </a:p>
          <a:p>
            <a:r>
              <a:rPr lang="en-US" sz="2000" dirty="0"/>
              <a:t>The temporary VA Compensation Team is gone</a:t>
            </a:r>
          </a:p>
          <a:p>
            <a:pPr lvl="1"/>
            <a:r>
              <a:rPr lang="en-US" sz="1800" dirty="0"/>
              <a:t>Still able to maintain 120 turnaround max</a:t>
            </a:r>
          </a:p>
          <a:p>
            <a:pPr lvl="1"/>
            <a:r>
              <a:rPr lang="en-US" sz="1800" dirty="0"/>
              <a:t>Average is 75 days</a:t>
            </a:r>
          </a:p>
        </p:txBody>
      </p:sp>
    </p:spTree>
    <p:extLst>
      <p:ext uri="{BB962C8B-B14F-4D97-AF65-F5344CB8AC3E}">
        <p14:creationId xmlns:p14="http://schemas.microsoft.com/office/powerpoint/2010/main" val="24426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rt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4225"/>
            <a:ext cx="8944939" cy="53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670981" y="2514600"/>
            <a:ext cx="9144000" cy="461665"/>
            <a:chOff x="-76200" y="2286000"/>
            <a:chExt cx="9144000" cy="461665"/>
          </a:xfrm>
        </p:grpSpPr>
        <p:sp>
          <p:nvSpPr>
            <p:cNvPr id="2" name="Rectangle 1"/>
            <p:cNvSpPr/>
            <p:nvPr/>
          </p:nvSpPr>
          <p:spPr>
            <a:xfrm>
              <a:off x="-76200" y="2286000"/>
              <a:ext cx="914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BACKLOG</a:t>
              </a:r>
              <a:endParaRPr lang="en-US" sz="2400" dirty="0"/>
            </a:p>
          </p:txBody>
        </p:sp>
        <p:sp>
          <p:nvSpPr>
            <p:cNvPr id="3" name="Left Arrow 2"/>
            <p:cNvSpPr/>
            <p:nvPr/>
          </p:nvSpPr>
          <p:spPr>
            <a:xfrm>
              <a:off x="1981200" y="2402532"/>
              <a:ext cx="1676400" cy="2286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" y="4343400"/>
            <a:ext cx="9144000" cy="806420"/>
            <a:chOff x="776720" y="4003429"/>
            <a:chExt cx="9144000" cy="806420"/>
          </a:xfrm>
        </p:grpSpPr>
        <p:sp>
          <p:nvSpPr>
            <p:cNvPr id="4" name="Rectangle 3"/>
            <p:cNvSpPr/>
            <p:nvPr/>
          </p:nvSpPr>
          <p:spPr>
            <a:xfrm>
              <a:off x="776720" y="4003429"/>
              <a:ext cx="914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NO BACKLOG</a:t>
              </a:r>
              <a:endParaRPr lang="en-US" sz="2400" dirty="0"/>
            </a:p>
          </p:txBody>
        </p:sp>
        <p:sp>
          <p:nvSpPr>
            <p:cNvPr id="6" name="Left Arrow 5"/>
            <p:cNvSpPr/>
            <p:nvPr/>
          </p:nvSpPr>
          <p:spPr>
            <a:xfrm rot="18953262">
              <a:off x="3627731" y="4581249"/>
              <a:ext cx="776032" cy="2286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44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304800" y="2183524"/>
            <a:ext cx="8610600" cy="2891834"/>
          </a:xfrm>
        </p:spPr>
        <p:txBody>
          <a:bodyPr>
            <a:normAutofit/>
          </a:bodyPr>
          <a:lstStyle/>
          <a:p>
            <a:r>
              <a:rPr lang="en-US" dirty="0"/>
              <a:t>Changes to Direct Access submitted to reduce manual input </a:t>
            </a:r>
          </a:p>
          <a:p>
            <a:pPr lvl="1"/>
            <a:r>
              <a:rPr lang="en-US" b="1" dirty="0"/>
              <a:t>Functional Requirements Document </a:t>
            </a:r>
            <a:r>
              <a:rPr lang="en-US" dirty="0"/>
              <a:t>is one of my highest priorities</a:t>
            </a:r>
          </a:p>
          <a:p>
            <a:pPr lvl="1"/>
            <a:r>
              <a:rPr lang="en-US" dirty="0"/>
              <a:t>Inserts VA Comp database into Direct Access</a:t>
            </a:r>
          </a:p>
          <a:p>
            <a:r>
              <a:rPr lang="en-US" dirty="0"/>
              <a:t>Expected to result in 65% fewer touchpoints</a:t>
            </a:r>
          </a:p>
          <a:p>
            <a:r>
              <a:rPr lang="en-US" dirty="0"/>
              <a:t>Will greatly reduce turnaround time</a:t>
            </a:r>
          </a:p>
          <a:p>
            <a:r>
              <a:rPr lang="en-US" dirty="0"/>
              <a:t>Anticipate completion within the next six to twelve months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3810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VA COMPENSATION AND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AUDIT ERROR WORKSHEETS (AEWs)</a:t>
            </a:r>
          </a:p>
        </p:txBody>
      </p:sp>
    </p:spTree>
    <p:extLst>
      <p:ext uri="{BB962C8B-B14F-4D97-AF65-F5344CB8AC3E}">
        <p14:creationId xmlns:p14="http://schemas.microsoft.com/office/powerpoint/2010/main" val="9873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0913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RAS Optimization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304800" y="2211873"/>
            <a:ext cx="8610600" cy="4644434"/>
          </a:xfrm>
        </p:spPr>
        <p:txBody>
          <a:bodyPr>
            <a:noAutofit/>
          </a:bodyPr>
          <a:lstStyle/>
          <a:p>
            <a:r>
              <a:rPr lang="en-US" dirty="0"/>
              <a:t>Study began late 2021</a:t>
            </a:r>
          </a:p>
          <a:p>
            <a:pPr lvl="1"/>
            <a:r>
              <a:rPr lang="en-US" sz="1800" dirty="0"/>
              <a:t>VA Compensation process</a:t>
            </a:r>
          </a:p>
          <a:p>
            <a:pPr lvl="1"/>
            <a:r>
              <a:rPr lang="en-US" sz="1800" dirty="0"/>
              <a:t>New Accessions (RET-2 to RET-1)</a:t>
            </a:r>
          </a:p>
          <a:p>
            <a:pPr lvl="1"/>
            <a:r>
              <a:rPr lang="en-US" sz="1800" dirty="0"/>
              <a:t>Deceased Claims</a:t>
            </a:r>
          </a:p>
          <a:p>
            <a:r>
              <a:rPr lang="en-US" dirty="0"/>
              <a:t>Decision memo signed April 2022</a:t>
            </a:r>
          </a:p>
          <a:p>
            <a:pPr lvl="1"/>
            <a:r>
              <a:rPr lang="en-US" sz="1800" dirty="0"/>
              <a:t>Over 30 findings</a:t>
            </a:r>
          </a:p>
        </p:txBody>
      </p:sp>
    </p:spTree>
    <p:extLst>
      <p:ext uri="{BB962C8B-B14F-4D97-AF65-F5344CB8AC3E}">
        <p14:creationId xmlns:p14="http://schemas.microsoft.com/office/powerpoint/2010/main" val="352896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0912"/>
            <a:ext cx="9144000" cy="9954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RAS Optimization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8610600" cy="49492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Significant findings</a:t>
            </a:r>
          </a:p>
          <a:p>
            <a:pPr marL="0" indent="0" algn="ctr">
              <a:buNone/>
            </a:pPr>
            <a:endParaRPr lang="en-US" b="1" dirty="0"/>
          </a:p>
          <a:p>
            <a:pPr lvl="0"/>
            <a:r>
              <a:rPr lang="en-US" dirty="0"/>
              <a:t>Create a Customer Response Team to improve outreach  </a:t>
            </a:r>
          </a:p>
          <a:p>
            <a:pPr lvl="0"/>
            <a:r>
              <a:rPr lang="en-US" dirty="0"/>
              <a:t>Increase the personnel in VA Compensation &amp; Deceased Claims </a:t>
            </a:r>
          </a:p>
          <a:p>
            <a:pPr lvl="0"/>
            <a:r>
              <a:rPr lang="en-US" dirty="0"/>
              <a:t>Increase automation in VA Comp </a:t>
            </a:r>
          </a:p>
          <a:p>
            <a:pPr lvl="0"/>
            <a:r>
              <a:rPr lang="en-US" dirty="0"/>
              <a:t>Add automation to the RET-2 to RET-1 process</a:t>
            </a:r>
          </a:p>
          <a:p>
            <a:pPr lvl="0"/>
            <a:r>
              <a:rPr lang="en-US" dirty="0"/>
              <a:t>Streamline the deceased claims process</a:t>
            </a:r>
          </a:p>
          <a:p>
            <a:pPr lvl="0"/>
            <a:r>
              <a:rPr lang="en-US" dirty="0"/>
              <a:t>Increase self-service options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036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0913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Deceased Claims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266700" y="2133600"/>
            <a:ext cx="8610600" cy="3577634"/>
          </a:xfrm>
        </p:spPr>
        <p:txBody>
          <a:bodyPr>
            <a:normAutofit/>
          </a:bodyPr>
          <a:lstStyle/>
          <a:p>
            <a:r>
              <a:rPr lang="en-US" dirty="0"/>
              <a:t>Added two additional personnel (military)</a:t>
            </a:r>
          </a:p>
          <a:p>
            <a:r>
              <a:rPr lang="en-US" dirty="0"/>
              <a:t>June 2022 eliminated direct calls to Military Pay Techs</a:t>
            </a:r>
          </a:p>
          <a:p>
            <a:r>
              <a:rPr lang="en-US" dirty="0"/>
              <a:t>Established electronic case work</a:t>
            </a:r>
          </a:p>
          <a:p>
            <a:r>
              <a:rPr lang="en-US" dirty="0"/>
              <a:t>Impact: </a:t>
            </a:r>
          </a:p>
          <a:p>
            <a:pPr lvl="1"/>
            <a:r>
              <a:rPr lang="en-US" dirty="0"/>
              <a:t>In June 2022 average case load was 180 per tech</a:t>
            </a:r>
          </a:p>
          <a:p>
            <a:pPr lvl="1"/>
            <a:r>
              <a:rPr lang="en-US" dirty="0"/>
              <a:t>In Sep 2022 average case load is 70 per tech</a:t>
            </a:r>
          </a:p>
          <a:p>
            <a:pPr lvl="2"/>
            <a:r>
              <a:rPr lang="en-US" dirty="0"/>
              <a:t>Volume has not decreased</a:t>
            </a:r>
          </a:p>
          <a:p>
            <a:pPr lvl="2"/>
            <a:r>
              <a:rPr lang="en-US" dirty="0"/>
              <a:t>Efficiencies have increased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61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89&quot;/&gt;&lt;/object&gt;&lt;object type=&quot;3&quot; unique_id=&quot;10015&quot;&gt;&lt;property id=&quot;20148&quot; value=&quot;5&quot;/&gt;&lt;property id=&quot;20300&quot; value=&quot;Slide 12&quot;/&gt;&lt;property id=&quot;20307&quot; value=&quot;265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2&quot;&gt;&lt;property id=&quot;20148&quot; value=&quot;5&quot;/&gt;&lt;property id=&quot;20300&quot; value=&quot;Slide 18&quot;/&gt;&lt;property id=&quot;20307&quot; value=&quot;274&quot;/&gt;&lt;/object&gt;&lt;object type=&quot;3&quot; unique_id=&quot;10031&quot;&gt;&lt;property id=&quot;20148&quot; value=&quot;5&quot;/&gt;&lt;property id=&quot;20300&quot; value=&quot;Slide 23&quot;/&gt;&lt;property id=&quot;20307&quot; value=&quot;279&quot;/&gt;&lt;/object&gt;&lt;object type=&quot;3&quot; unique_id=&quot;10032&quot;&gt;&lt;property id=&quot;20148&quot; value=&quot;5&quot;/&gt;&lt;property id=&quot;20300&quot; value=&quot;Slide 24&quot;/&gt;&lt;property id=&quot;20307&quot; value=&quot;294&quot;/&gt;&lt;/object&gt;&lt;object type=&quot;3&quot; unique_id=&quot;10037&quot;&gt;&lt;property id=&quot;20148&quot; value=&quot;5&quot;/&gt;&lt;property id=&quot;20300&quot; value=&quot;Slide 25&quot;/&gt;&lt;property id=&quot;20307&quot; value=&quot;282&quot;/&gt;&lt;/object&gt;&lt;object type=&quot;3&quot; unique_id=&quot;10038&quot;&gt;&lt;property id=&quot;20148&quot; value=&quot;5&quot;/&gt;&lt;property id=&quot;20300&quot; value=&quot;Slide 26&quot;/&gt;&lt;property id=&quot;20307&quot; value=&quot;297&quot;/&gt;&lt;/object&gt;&lt;object type=&quot;3&quot; unique_id=&quot;10039&quot;&gt;&lt;property id=&quot;20148&quot; value=&quot;5&quot;/&gt;&lt;property id=&quot;20300&quot; value=&quot;Slide 27&quot;/&gt;&lt;property id=&quot;20307&quot; value=&quot;288&quot;/&gt;&lt;/object&gt;&lt;object type=&quot;3&quot; unique_id=&quot;10208&quot;&gt;&lt;property id=&quot;20148&quot; value=&quot;5&quot;/&gt;&lt;property id=&quot;20300&quot; value=&quot;Slide 21&quot;/&gt;&lt;property id=&quot;20307&quot; value=&quot;300&quot;/&gt;&lt;/object&gt;&lt;object type=&quot;3&quot; unique_id=&quot;10816&quot;&gt;&lt;property id=&quot;20148&quot; value=&quot;5&quot;/&gt;&lt;property id=&quot;20300&quot; value=&quot;Slide 8&quot;/&gt;&lt;property id=&quot;20307&quot; value=&quot;301&quot;/&gt;&lt;/object&gt;&lt;object type=&quot;3&quot; unique_id=&quot;11223&quot;&gt;&lt;property id=&quot;20148&quot; value=&quot;5&quot;/&gt;&lt;property id=&quot;20300&quot; value=&quot;Slide 11&quot;/&gt;&lt;property id=&quot;20307&quot; value=&quot;302&quot;/&gt;&lt;/object&gt;&lt;object type=&quot;3&quot; unique_id=&quot;11336&quot;&gt;&lt;property id=&quot;20148&quot; value=&quot;5&quot;/&gt;&lt;property id=&quot;20300&quot; value=&quot;Slide 15&quot;/&gt;&lt;property id=&quot;20307&quot; value=&quot;306&quot;/&gt;&lt;/object&gt;&lt;object type=&quot;3&quot; unique_id=&quot;11337&quot;&gt;&lt;property id=&quot;20148&quot; value=&quot;5&quot;/&gt;&lt;property id=&quot;20300&quot; value=&quot;Slide 20 - &amp;quot;Legal Division&amp;#x0D;&amp;#x0A;&amp;quot;&quot;/&gt;&lt;property id=&quot;20307&quot; value=&quot;303&quot;/&gt;&lt;/object&gt;&lt;object type=&quot;3&quot; unique_id=&quot;11782&quot;&gt;&lt;property id=&quot;20148&quot; value=&quot;5&quot;/&gt;&lt;property id=&quot;20300&quot; value=&quot;Slide 19&quot;/&gt;&lt;property id=&quot;20307&quot; value=&quot;307&quot;/&gt;&lt;/object&gt;&lt;object type=&quot;3&quot; unique_id=&quot;11783&quot;&gt;&lt;property id=&quot;20148&quot; value=&quot;5&quot;/&gt;&lt;property id=&quot;20300&quot; value=&quot;Slide 22&quot;/&gt;&lt;property id=&quot;20307&quot; value=&quot;308&quot;/&gt;&lt;/object&gt;&lt;object type=&quot;3&quot; unique_id=&quot;12119&quot;&gt;&lt;property id=&quot;20148&quot; value=&quot;5&quot;/&gt;&lt;property id=&quot;20300&quot; value=&quot;Slide 2&quot;/&gt;&lt;property id=&quot;20307&quot; value=&quot;3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48D195FF5A2A4986CEED0FB2DF7180" ma:contentTypeVersion="10" ma:contentTypeDescription="Create a new document." ma:contentTypeScope="" ma:versionID="5b5d458f6efb5fe0fbbd3cf498db7452">
  <xsd:schema xmlns:xsd="http://www.w3.org/2001/XMLSchema" xmlns:xs="http://www.w3.org/2001/XMLSchema" xmlns:p="http://schemas.microsoft.com/office/2006/metadata/properties" xmlns:ns3="4f7dcfc1-a347-4e55-835c-5749df212c0c" xmlns:ns4="87132424-2584-470b-b733-570662d0c283" targetNamespace="http://schemas.microsoft.com/office/2006/metadata/properties" ma:root="true" ma:fieldsID="73d1fda95dc5e0adb57d9020b3ac0811" ns3:_="" ns4:_="">
    <xsd:import namespace="4f7dcfc1-a347-4e55-835c-5749df212c0c"/>
    <xsd:import namespace="87132424-2584-470b-b733-570662d0c2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dcfc1-a347-4e55-835c-5749df212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32424-2584-470b-b733-570662d0c2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18A3CC-6355-4B3C-8C5A-F97A57ADD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7dcfc1-a347-4e55-835c-5749df212c0c"/>
    <ds:schemaRef ds:uri="87132424-2584-470b-b733-570662d0c2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7912BC-5B91-4CE4-B991-28CE6AEC93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526619-5513-4338-8747-ED76ACBF2CD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f7dcfc1-a347-4e55-835c-5749df212c0c"/>
    <ds:schemaRef ds:uri="87132424-2584-470b-b733-570662d0c28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14318</TotalTime>
  <Words>442</Words>
  <Application>Microsoft Office PowerPoint</Application>
  <PresentationFormat>On-screen Show (4:3)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 3</vt:lpstr>
      <vt:lpstr>Wisp</vt:lpstr>
      <vt:lpstr>Custom Design</vt:lpstr>
      <vt:lpstr>PowerPoint Presentation</vt:lpstr>
      <vt:lpstr>PowerPoint Presentation</vt:lpstr>
      <vt:lpstr>PPC/RAS By the Numbers</vt:lpstr>
      <vt:lpstr>VA COMPENSATION AND AUDIT ERROR WORKSHEETS (AEWs)</vt:lpstr>
      <vt:lpstr>PowerPoint Presentation</vt:lpstr>
      <vt:lpstr>PowerPoint Presentation</vt:lpstr>
      <vt:lpstr>RAS Optimization</vt:lpstr>
      <vt:lpstr>RAS Optimization </vt:lpstr>
      <vt:lpstr>Deceased Claims</vt:lpstr>
      <vt:lpstr>Customer Response Team (CRT) </vt:lpstr>
      <vt:lpstr>RET-2 to RET-1 </vt:lpstr>
      <vt:lpstr>Case Management Software (Ivanti)</vt:lpstr>
      <vt:lpstr>Self Service</vt:lpstr>
      <vt:lpstr>Questions</vt:lpstr>
    </vt:vector>
  </TitlesOfParts>
  <Company>United States Coast 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KSEmmot</dc:creator>
  <cp:lastModifiedBy>Hinds, Robert C CIV USCG HQS (USA)</cp:lastModifiedBy>
  <cp:revision>990</cp:revision>
  <cp:lastPrinted>2022-09-01T18:26:57Z</cp:lastPrinted>
  <dcterms:created xsi:type="dcterms:W3CDTF">2011-01-21T19:04:35Z</dcterms:created>
  <dcterms:modified xsi:type="dcterms:W3CDTF">2022-09-04T15:43:41Z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0x0101009948D195FF5A2A4986CEED0FB2DF7180</vt:lpwstr>
  </property>
</Properties>
</file>